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70" r:id="rId4"/>
    <p:sldId id="269" r:id="rId5"/>
    <p:sldId id="271" r:id="rId6"/>
    <p:sldId id="273" r:id="rId7"/>
    <p:sldId id="274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75" r:id="rId16"/>
    <p:sldId id="277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67157" autoAdjust="0"/>
  </p:normalViewPr>
  <p:slideViewPr>
    <p:cSldViewPr snapToGrid="0">
      <p:cViewPr varScale="1">
        <p:scale>
          <a:sx n="55" d="100"/>
          <a:sy n="55" d="100"/>
        </p:scale>
        <p:origin x="21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7"/>
    </p:cViewPr>
  </p:sorter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t>12.10.2022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12.10.2022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6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7FE10E-7688-4AAF-A536-CFA480B79A70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35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62BD50-8A1F-4CA2-B30E-81FABBC9C978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06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18929F-6FE6-41F1-B055-03150648DDBF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21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41B39D-2E41-46D3-8A6B-C11F4FFB853B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38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27A68C-9EA6-43C7-A486-2FF969F5CF0B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424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E6433C-341A-4F8B-9476-F9C3E096DC01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44603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6512C5-AF41-4407-9A8D-FDA3CFFC0857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4042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E0AC5F-13FB-4523-BF00-501B04C3BB6D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980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37AEC7-9978-4A4E-9DC4-1AF2565A2397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38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854DC3-8A14-43B0-9E50-152D156F7AFE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09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C322A6-A07A-4901-8F30-4396EF66C96C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854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t>12.10.2022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59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8606"/>
            <a:ext cx="9144000" cy="21945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latin typeface="+mn-lt"/>
              </a:rPr>
              <a:t>ОСНОВЫ ВОСПИТАНИЯ ВОЙСК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ПО ВЗГЛЯДАМ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А.В. СУВОРОВА И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М.И. ДРАГОМИРОВА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52" y="3713166"/>
            <a:ext cx="6575895" cy="1041124"/>
          </a:xfrm>
        </p:spPr>
        <p:txBody>
          <a:bodyPr rtlCol="0"/>
          <a:lstStyle/>
          <a:p>
            <a:pPr rtl="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(в сравнении с ФГОС ООС)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7904" y="4233728"/>
            <a:ext cx="292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Копалева</a:t>
            </a:r>
            <a:r>
              <a:rPr lang="ru-RU" sz="2000" dirty="0"/>
              <a:t> Л.А., преподаватель ОД (иностранный язык)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2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НАУЧНО-ПРАКТИЧЕСКАЯ КОНФЕРЕНЦИЯ ПЕДАГОГИЧЕСКИХ РАБОТНИКОВ </a:t>
            </a:r>
          </a:p>
          <a:p>
            <a:pPr algn="ctr"/>
            <a:r>
              <a:rPr lang="ru-RU" sz="1600" dirty="0" smtClean="0"/>
              <a:t>«ПЕДАГОГ БУДУЩЕГО: НАСТАВНИЧЕСТВО И ЭФФЕКТИВНЫЕ ПЕДАГОГИЧЕСКИЕ ПРАКТИКИ»</a:t>
            </a:r>
          </a:p>
          <a:p>
            <a:pPr algn="ctr"/>
            <a:r>
              <a:rPr lang="ru-RU" sz="1200" dirty="0" smtClean="0"/>
              <a:t> В ФИЛИАЛЕ НВМУ В Г. МУРМАНСКЕ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432" y="1449047"/>
            <a:ext cx="3566160" cy="582930"/>
          </a:xfrm>
        </p:spPr>
        <p:txBody>
          <a:bodyPr/>
          <a:lstStyle/>
          <a:p>
            <a:pPr algn="ctr"/>
            <a:r>
              <a:rPr lang="ru-RU" sz="20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960" y="2045599"/>
            <a:ext cx="3566160" cy="2537460"/>
          </a:xfrm>
        </p:spPr>
        <p:txBody>
          <a:bodyPr>
            <a:normAutofit/>
          </a:bodyPr>
          <a:lstStyle/>
          <a:p>
            <a:r>
              <a:rPr lang="ru-RU" sz="2000" dirty="0"/>
              <a:t>Обеспечивает освоение базовых навыков (когнитивных, социальных, эмоциональных), компетенций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0592" y="1449047"/>
            <a:ext cx="4043298" cy="58293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2120" y="2123272"/>
            <a:ext cx="4100240" cy="3557092"/>
          </a:xfrm>
        </p:spPr>
        <p:txBody>
          <a:bodyPr>
            <a:noAutofit/>
          </a:bodyPr>
          <a:lstStyle/>
          <a:p>
            <a:r>
              <a:rPr lang="ru-RU" sz="2000" dirty="0"/>
              <a:t> </a:t>
            </a:r>
            <a:r>
              <a:rPr lang="ru-RU" sz="2000" dirty="0"/>
              <a:t>Необходимо:</a:t>
            </a:r>
          </a:p>
          <a:p>
            <a:pPr marL="34290" indent="0">
              <a:buNone/>
            </a:pPr>
            <a:r>
              <a:rPr lang="ru-RU" sz="2000" dirty="0"/>
              <a:t> 1) воспитывать и обучать солдата, сообразуясь с общечеловеческими свойствами, в том числе и со стремлением ума расчленять предмет на составные части, задавать вопросы «зачем?» и «почему?»;</a:t>
            </a:r>
          </a:p>
          <a:p>
            <a:pPr marL="34290" indent="0">
              <a:buNone/>
            </a:pPr>
            <a:r>
              <a:rPr lang="ru-RU" sz="2000" dirty="0"/>
              <a:t>2)возбуждать у него внутреннее желание усвоить дело.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Сравнительная характеристика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2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269" y="1273672"/>
            <a:ext cx="3566160" cy="582930"/>
          </a:xfrm>
        </p:spPr>
        <p:txBody>
          <a:bodyPr/>
          <a:lstStyle/>
          <a:p>
            <a:pPr algn="ctr"/>
            <a:r>
              <a:rPr lang="ru-RU" sz="20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960" y="2031742"/>
            <a:ext cx="3566160" cy="253746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Обеспечивает применение обучающимися технологий совместной/ коллективной деятельности на основе осознания личной ответственности и объективной оценки личного вклада каждого в решение общих задач.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4669" y="1273672"/>
            <a:ext cx="3844630" cy="58293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669" y="2031742"/>
            <a:ext cx="3844630" cy="2537460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/>
              <a:t>Необходимо формировать уменье согласовывать свои движения и действия с товарищами.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Сравнительная характеристика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9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432" y="1573736"/>
            <a:ext cx="3566160" cy="582930"/>
          </a:xfrm>
        </p:spPr>
        <p:txBody>
          <a:bodyPr/>
          <a:lstStyle/>
          <a:p>
            <a:pPr algn="ctr"/>
            <a:r>
              <a:rPr lang="ru-RU" sz="20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960" y="2170288"/>
            <a:ext cx="3566160" cy="2537460"/>
          </a:xfrm>
        </p:spPr>
        <p:txBody>
          <a:bodyPr>
            <a:normAutofit/>
          </a:bodyPr>
          <a:lstStyle/>
          <a:p>
            <a:r>
              <a:rPr lang="ru-RU" sz="2000" dirty="0"/>
              <a:t>Требования к предметным результатам: </a:t>
            </a:r>
          </a:p>
          <a:p>
            <a:pPr marL="34290" indent="0">
              <a:buNone/>
            </a:pPr>
            <a:r>
              <a:rPr lang="ru-RU" sz="2000" dirty="0"/>
              <a:t>-формируются в деятельностной форме с усилением акцента на применение знаний и конкретных умений.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630" y="1573736"/>
            <a:ext cx="4258707" cy="58293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669" y="2170288"/>
            <a:ext cx="3844630" cy="253746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 </a:t>
            </a:r>
            <a:r>
              <a:rPr lang="ru-RU" sz="2000" dirty="0"/>
              <a:t>Военное дело носит прикладной характер, здесь важны не знания сами по себе, а их применение на практике — уменье. Поэтому в образовании и обучении солдата должно преобладать не теоретическое преподавание, а практическое изучение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Сравнительная характеристика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6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93" y="1074021"/>
            <a:ext cx="3566160" cy="582930"/>
          </a:xfrm>
        </p:spPr>
        <p:txBody>
          <a:bodyPr/>
          <a:lstStyle/>
          <a:p>
            <a:pPr algn="ctr"/>
            <a:r>
              <a:rPr lang="ru-RU" sz="20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39" y="1847376"/>
            <a:ext cx="3566160" cy="2537460"/>
          </a:xfrm>
        </p:spPr>
        <p:txBody>
          <a:bodyPr>
            <a:normAutofit/>
          </a:bodyPr>
          <a:lstStyle/>
          <a:p>
            <a:r>
              <a:rPr lang="ru-RU" sz="2000" dirty="0"/>
              <a:t>Квалификация педагогических работников должна отвечать квалификационным требованиям.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9600" y="1171714"/>
            <a:ext cx="4122760" cy="58293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7730" y="1837783"/>
            <a:ext cx="3844630" cy="2537460"/>
          </a:xfrm>
        </p:spPr>
        <p:txBody>
          <a:bodyPr>
            <a:noAutofit/>
          </a:bodyPr>
          <a:lstStyle/>
          <a:p>
            <a:r>
              <a:rPr lang="ru-RU" sz="2000" dirty="0"/>
              <a:t> </a:t>
            </a:r>
            <a:r>
              <a:rPr lang="ru-RU" sz="2000" dirty="0"/>
              <a:t>Офицер-начальник каждого ранга, должен удовлетворять следующим качествам:</a:t>
            </a:r>
          </a:p>
          <a:p>
            <a:r>
              <a:rPr lang="ru-RU" sz="2000" dirty="0"/>
              <a:t> 1)общее знание теории современного военного дела и, в частности, подробное знание теории и техники, относящихся к тому роду войск, в котором служит.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Сравнительная характеристика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432" y="1365920"/>
            <a:ext cx="3566160" cy="582930"/>
          </a:xfrm>
        </p:spPr>
        <p:txBody>
          <a:bodyPr/>
          <a:lstStyle/>
          <a:p>
            <a:pPr algn="ctr"/>
            <a:r>
              <a:rPr lang="ru-RU" sz="20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800" y="1948850"/>
            <a:ext cx="3566160" cy="25374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/>
              <a:t>Патриотическое, </a:t>
            </a:r>
          </a:p>
          <a:p>
            <a:pPr marL="34290" indent="0" algn="just">
              <a:buNone/>
            </a:pPr>
            <a:r>
              <a:rPr lang="ru-RU" sz="2000" dirty="0"/>
              <a:t>духовно-нравственное воспитание: </a:t>
            </a:r>
          </a:p>
          <a:p>
            <a:pPr marL="34290" indent="0" algn="just">
              <a:buNone/>
            </a:pPr>
            <a:r>
              <a:rPr lang="ru-RU" sz="2000" dirty="0"/>
              <a:t>- уважение к символам России, достижениям своей страны, историческому наследию, боевым подвигам.</a:t>
            </a:r>
          </a:p>
          <a:p>
            <a:pPr marL="34290" indent="0" algn="just">
              <a:buNone/>
            </a:pPr>
            <a:r>
              <a:rPr lang="ru-RU" sz="2000" dirty="0"/>
              <a:t>-ориентация на морально-ценностные нормы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4669" y="1198406"/>
            <a:ext cx="3895869" cy="58293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669" y="1962472"/>
            <a:ext cx="3844630" cy="35654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/>
              <a:t>Основополагающее значение в военном деле имеют духовные ценности, нравственные категории (прежде всего воинская честь), «вечные» законы военного искусства, освященные историей истины и традиции, поучительные системы действий и авторитетные мнения великих полководцев.</a:t>
            </a:r>
            <a:endParaRPr lang="ru-RU" sz="2000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Сравнительная характеристика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7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9A6B8-58C5-97F4-C35C-BCA5BC97667A}"/>
              </a:ext>
            </a:extLst>
          </p:cNvPr>
          <p:cNvSpPr txBox="1"/>
          <p:nvPr/>
        </p:nvSpPr>
        <p:spPr>
          <a:xfrm>
            <a:off x="1004455" y="1019236"/>
            <a:ext cx="72836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слова «</a:t>
            </a:r>
            <a:r>
              <a:rPr lang="ru-RU" sz="2400" b="1" dirty="0">
                <a:cs typeface="Times New Roman" panose="02020603050405020304" pitchFamily="18" charset="0"/>
              </a:rPr>
              <a:t>Основ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воспитания войск»:</a:t>
            </a:r>
          </a:p>
          <a:p>
            <a:pPr algn="just"/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долг</a:t>
            </a: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патриотизм</a:t>
            </a: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самоотверженность</a:t>
            </a: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решительность</a:t>
            </a: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находчивость</a:t>
            </a: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храбрость</a:t>
            </a:r>
          </a:p>
          <a:p>
            <a:pPr marL="2085975" lvl="4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воинская честь</a:t>
            </a:r>
          </a:p>
        </p:txBody>
      </p:sp>
    </p:spTree>
    <p:extLst>
      <p:ext uri="{BB962C8B-B14F-4D97-AF65-F5344CB8AC3E}">
        <p14:creationId xmlns:p14="http://schemas.microsoft.com/office/powerpoint/2010/main" val="14477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0CB2F1-8579-5D53-CC93-170BC2914A76}"/>
              </a:ext>
            </a:extLst>
          </p:cNvPr>
          <p:cNvSpPr txBox="1"/>
          <p:nvPr/>
        </p:nvSpPr>
        <p:spPr>
          <a:xfrm>
            <a:off x="493269" y="992452"/>
            <a:ext cx="8316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</a:t>
            </a:r>
          </a:p>
          <a:p>
            <a:endParaRPr lang="ru-RU" sz="2400" b="1" dirty="0"/>
          </a:p>
          <a:p>
            <a:r>
              <a:rPr lang="ru-RU" sz="2400" dirty="0"/>
              <a:t>Общие положения ФГОС ООО (гражданское, патриотическое, духовно-нравственного воспитания) имеют совпадения с принципами воспитания войск (А.В. Суворова и М.И. Драгомирова).</a:t>
            </a:r>
          </a:p>
          <a:p>
            <a:endParaRPr lang="ru-RU" sz="2400" dirty="0"/>
          </a:p>
          <a:p>
            <a:r>
              <a:rPr lang="ru-RU" sz="2400" dirty="0"/>
              <a:t>«Наука побеждать» является глубоко патриотическим произведением, полным веры в творческие силы русских людей, в их способность преодолевать любые трудности, в их преданность Родине.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048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8606"/>
            <a:ext cx="9144000" cy="21945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latin typeface="+mn-lt"/>
              </a:rPr>
              <a:t>ОСНОВЫ ВОСПИТАНИЯ ВОЙСК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ПО ВЗГЛЯДАМ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А.В. СУВОРОВА И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М.И. ДРАГОМИРОВА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52" y="3713166"/>
            <a:ext cx="6575895" cy="1041124"/>
          </a:xfrm>
        </p:spPr>
        <p:txBody>
          <a:bodyPr rtlCol="0"/>
          <a:lstStyle/>
          <a:p>
            <a:pPr rtl="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(в сравнении с ФГОС ООС)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7904" y="4233728"/>
            <a:ext cx="292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Копалева</a:t>
            </a:r>
            <a:r>
              <a:rPr lang="ru-RU" sz="2000" dirty="0"/>
              <a:t> Л.А., преподаватель ОД (иностранный язык)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2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НАУЧНО-ПРАКТИЧЕСКАЯ КОНФЕРЕНЦИЯ ПЕДАГОГИЧЕСКИХ РАБОТНИКОВ </a:t>
            </a:r>
          </a:p>
          <a:p>
            <a:pPr algn="ctr"/>
            <a:r>
              <a:rPr lang="ru-RU" sz="1600" dirty="0" smtClean="0"/>
              <a:t>«ПЕДАГОГ БУДУЩЕГО: НАСТАВНИЧЕСТВО И ЭФФЕКТИВНЫЕ ПЕДАГОГИЧЕСКИЕ ПРАКТИКИ»</a:t>
            </a:r>
          </a:p>
          <a:p>
            <a:pPr algn="ctr"/>
            <a:r>
              <a:rPr lang="ru-RU" sz="1200" dirty="0" smtClean="0"/>
              <a:t> В ФИЛИАЛЕ НВМУ В Г. МУРМАНСКЕ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6787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75F615-6A20-8916-236C-A0C0CEB5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55" y="1069786"/>
            <a:ext cx="5140035" cy="4361196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ru-RU" sz="2400" dirty="0"/>
              <a:t> </a:t>
            </a:r>
            <a:r>
              <a:rPr lang="ru-RU" sz="2400" dirty="0"/>
              <a:t>«Наш </a:t>
            </a:r>
            <a:r>
              <a:rPr lang="ru-RU" sz="2400" dirty="0" smtClean="0"/>
              <a:t>солдат </a:t>
            </a:r>
            <a:r>
              <a:rPr lang="ru-RU" sz="2400" dirty="0"/>
              <a:t>добывает победы не только оружием, но и духом, и волей своей. </a:t>
            </a:r>
            <a:r>
              <a:rPr lang="ru-RU" sz="2400" dirty="0"/>
              <a:t>Они тверже металла, они помогают выходить из любых испытаний, сохраняя совесть и честь, сохраняя гордость за наше прошлое и настоящее, за национальное достоинство державы. </a:t>
            </a:r>
            <a:r>
              <a:rPr lang="ru-RU" sz="2400" dirty="0"/>
              <a:t>Так было, так есть и так будет». </a:t>
            </a:r>
            <a:endParaRPr lang="ru-RU" sz="2400" dirty="0" smtClean="0"/>
          </a:p>
          <a:p>
            <a:pPr marL="34290" indent="0" algn="r">
              <a:buNone/>
            </a:pPr>
            <a:r>
              <a:rPr lang="ru-RU" sz="2400" dirty="0" smtClean="0"/>
              <a:t>Верховный Главнокомандующий Вооруженными Силами Российской Федерации В.В. Путин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B5E25-0EBF-2671-0C16-C350E762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7" y="1416150"/>
            <a:ext cx="2301527" cy="30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F459C6-EA58-DFF2-0AE0-7489E775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48" y="1246012"/>
            <a:ext cx="3388988" cy="2910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617CF-BCC9-0B09-6E5F-EB48958A86F2}"/>
              </a:ext>
            </a:extLst>
          </p:cNvPr>
          <p:cNvSpPr txBox="1"/>
          <p:nvPr/>
        </p:nvSpPr>
        <p:spPr>
          <a:xfrm>
            <a:off x="3934691" y="720816"/>
            <a:ext cx="48490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Александр Васильевич Суворов </a:t>
            </a:r>
          </a:p>
          <a:p>
            <a:pPr algn="just"/>
            <a:r>
              <a:rPr lang="ru-RU" sz="2400" dirty="0"/>
              <a:t>(13/24 ноября 1730 – 6/18 мая 1800) — князь Италийский,</a:t>
            </a:r>
          </a:p>
          <a:p>
            <a:pPr algn="just"/>
            <a:r>
              <a:rPr lang="ru-RU" sz="2400" dirty="0"/>
              <a:t>граф Рымникский, генералиссимус Российских сухопутных и морских войск, фельдмаршал Австрийских и Сардинских войск, Сардинского королевства гранд, принц королевского дома, кавалер всех высших российских и многих иностранных орденов, удостоенный и других знаков</a:t>
            </a:r>
          </a:p>
          <a:p>
            <a:pPr algn="just"/>
            <a:r>
              <a:rPr lang="ru-RU" sz="2400" dirty="0"/>
              <a:t>отличия и почетных наград.</a:t>
            </a:r>
          </a:p>
        </p:txBody>
      </p:sp>
    </p:spTree>
    <p:extLst>
      <p:ext uri="{BB962C8B-B14F-4D97-AF65-F5344CB8AC3E}">
        <p14:creationId xmlns:p14="http://schemas.microsoft.com/office/powerpoint/2010/main" val="29346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9E5516-A178-9CEE-27D3-B6945D756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39" y="1306483"/>
            <a:ext cx="2941460" cy="3609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617CF-BCC9-0B09-6E5F-EB48958A86F2}"/>
              </a:ext>
            </a:extLst>
          </p:cNvPr>
          <p:cNvSpPr txBox="1"/>
          <p:nvPr/>
        </p:nvSpPr>
        <p:spPr>
          <a:xfrm>
            <a:off x="3697014" y="2395750"/>
            <a:ext cx="5446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72727-049E-07B6-2BD6-94D4BDCF3BC7}"/>
              </a:ext>
            </a:extLst>
          </p:cNvPr>
          <p:cNvSpPr txBox="1"/>
          <p:nvPr/>
        </p:nvSpPr>
        <p:spPr>
          <a:xfrm>
            <a:off x="3310281" y="694096"/>
            <a:ext cx="55566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Михаил Иванович Драгомиров</a:t>
            </a:r>
          </a:p>
          <a:p>
            <a:pPr algn="just"/>
            <a:r>
              <a:rPr lang="ru-RU" sz="2400" dirty="0"/>
              <a:t>(8/20 ноября 1830 — 15/28 октября 1905) — генерал-адъютант, генерал от инфантерии, Киевский, Подольский и Волынский генерал-губернатор и</a:t>
            </a:r>
          </a:p>
          <a:p>
            <a:pPr algn="just"/>
            <a:r>
              <a:rPr lang="ru-RU" sz="2400" dirty="0"/>
              <a:t>командующий войсками Киевского военного округа; известный военный мыслитель и блестящий публицист с синтетическим складом ума. Один из </a:t>
            </a:r>
            <a:r>
              <a:rPr lang="ru-RU" sz="2400" dirty="0" err="1"/>
              <a:t>оригинальнейших</a:t>
            </a:r>
            <a:r>
              <a:rPr lang="ru-RU" sz="2400" dirty="0"/>
              <a:t> людей своего </a:t>
            </a:r>
            <a:r>
              <a:rPr lang="ru-RU" sz="2400" dirty="0" err="1"/>
              <a:t>времени,фанатично</a:t>
            </a:r>
            <a:r>
              <a:rPr lang="ru-RU" sz="2400" dirty="0"/>
              <a:t> преданный военному делу и заветам А.В. Суворова. </a:t>
            </a:r>
          </a:p>
        </p:txBody>
      </p:sp>
    </p:spTree>
    <p:extLst>
      <p:ext uri="{BB962C8B-B14F-4D97-AF65-F5344CB8AC3E}">
        <p14:creationId xmlns:p14="http://schemas.microsoft.com/office/powerpoint/2010/main" val="39405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67983-6AC8-4383-DB91-1C5832DF96F2}"/>
              </a:ext>
            </a:extLst>
          </p:cNvPr>
          <p:cNvSpPr txBox="1"/>
          <p:nvPr/>
        </p:nvSpPr>
        <p:spPr>
          <a:xfrm>
            <a:off x="433552" y="1224390"/>
            <a:ext cx="62037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созданием Петром I русской регулярной армии в первых ее уставах и законодательных актах были заложены основы системы обучения и воспитания воинов.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Сущность учения Суворова : «сформировать у офицеров и нижних чинов русской армии общечеловеческие и собственно военные качества, необходимые для защитника Отечества, при соблюдении уважительного, но вместе с тем строгого отношения к солдату».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E1674-5026-7833-8BEB-6A6BFD4581CF}"/>
              </a:ext>
            </a:extLst>
          </p:cNvPr>
          <p:cNvSpPr txBox="1"/>
          <p:nvPr/>
        </p:nvSpPr>
        <p:spPr>
          <a:xfrm>
            <a:off x="433552" y="3888646"/>
            <a:ext cx="60933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Основные свои взгляды на обучение и воспитание войск A.B. Суворов изложил в наставлении «Полковое («Суздальское») учреждение» и в материалах, изданных в 1806 г. отставным майором М.И. Антоновским под общим названием «Наука побеждать».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1A7C2-B058-33AA-1EA5-A44AF6A3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193" y="3509632"/>
            <a:ext cx="1418897" cy="2235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136912-5874-6EA7-2E4C-9B497187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94" y="1224390"/>
            <a:ext cx="1418897" cy="21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F1695B-D2A4-3FA5-D712-35AFEECCE52D}"/>
              </a:ext>
            </a:extLst>
          </p:cNvPr>
          <p:cNvSpPr txBox="1"/>
          <p:nvPr/>
        </p:nvSpPr>
        <p:spPr>
          <a:xfrm>
            <a:off x="319133" y="1005322"/>
            <a:ext cx="59593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«Наука, или уменье побеждать» </a:t>
            </a:r>
            <a:r>
              <a:rPr lang="ru-RU" dirty="0"/>
              <a:t>не была издана при жизни ее великого автора, не вызвала также комментариев со</a:t>
            </a:r>
          </a:p>
          <a:p>
            <a:pPr algn="just"/>
            <a:r>
              <a:rPr lang="ru-RU" dirty="0"/>
              <a:t>стороны тех, которые обучали или обучались ей под наблюдением самого Суворова. В приказах, обыкновенно весьма коротеньких, он сообщил основные положения своей «Науки», и эти-то приказы служат к ней превосходным комментарием.</a:t>
            </a:r>
          </a:p>
          <a:p>
            <a:pPr algn="just"/>
            <a:r>
              <a:rPr lang="ru-RU" dirty="0"/>
              <a:t> Суворов говорит, </a:t>
            </a:r>
            <a:r>
              <a:rPr lang="ru-RU" b="1" dirty="0"/>
              <a:t>что нужно делать, весьма редко вдаваясь в объяснения того, почему нужно, представляя самому делу</a:t>
            </a:r>
          </a:p>
          <a:p>
            <a:pPr algn="just"/>
            <a:r>
              <a:rPr lang="ru-RU" b="1" dirty="0"/>
              <a:t>оправдать разумность требований</a:t>
            </a:r>
            <a:r>
              <a:rPr lang="ru-RU" dirty="0"/>
              <a:t>. Решаюсь приложить посильное объяснение этого «почему». Не претендую не</a:t>
            </a:r>
          </a:p>
          <a:p>
            <a:pPr algn="just"/>
            <a:r>
              <a:rPr lang="ru-RU" dirty="0"/>
              <a:t>только на непогрешимость, но даже на удовлетворительность этих объяснений». </a:t>
            </a:r>
          </a:p>
          <a:p>
            <a:pPr algn="r"/>
            <a:r>
              <a:rPr lang="ru-RU" i="1" dirty="0"/>
              <a:t>Драгомиров М.И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FD52D9-DA34-E787-9222-677EBC28B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955" y="1147550"/>
            <a:ext cx="2194751" cy="26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727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Сравнительная характеристика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599" y="996478"/>
            <a:ext cx="3566160" cy="582930"/>
          </a:xfrm>
        </p:spPr>
        <p:txBody>
          <a:bodyPr/>
          <a:lstStyle/>
          <a:p>
            <a:pPr algn="ctr"/>
            <a:r>
              <a:rPr lang="ru-RU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397" y="1810076"/>
            <a:ext cx="3566160" cy="2537460"/>
          </a:xfrm>
        </p:spPr>
        <p:txBody>
          <a:bodyPr>
            <a:normAutofit/>
          </a:bodyPr>
          <a:lstStyle/>
          <a:p>
            <a:r>
              <a:rPr lang="ru-RU" sz="1800" dirty="0"/>
              <a:t>Обеспечивает формирование российской гражданской идентичности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473" y="1017270"/>
            <a:ext cx="3566160" cy="58293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2238" y="1810076"/>
            <a:ext cx="3844630" cy="2537460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000" dirty="0"/>
              <a:t>Долг честного офицера — служить России «верой и правдой» («и сим посрамим врагов наших»), быть «для Отечества добродетельным», трудиться на благо и славу России, всегда помнить о том, что «мы и не французы и не пруссаки, мы русские», Отечество для нас свято, мы не можем быть «наемниками», для которых «Россия — хоть трава не расти»</a:t>
            </a:r>
          </a:p>
        </p:txBody>
      </p:sp>
    </p:spTree>
    <p:extLst>
      <p:ext uri="{BB962C8B-B14F-4D97-AF65-F5344CB8AC3E}">
        <p14:creationId xmlns:p14="http://schemas.microsoft.com/office/powerpoint/2010/main" val="37221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577" y="1587588"/>
            <a:ext cx="3566160" cy="582930"/>
          </a:xfrm>
        </p:spPr>
        <p:txBody>
          <a:bodyPr/>
          <a:lstStyle/>
          <a:p>
            <a:pPr algn="ctr"/>
            <a:r>
              <a:rPr lang="ru-RU" sz="24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960" y="2391958"/>
            <a:ext cx="3566160" cy="253746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Обеспечивает благоприятные условия воспитания, здоровье сберегающий режим, гармоничное физическое и психическое развитие, сохранение и укрепление здоровья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7730" y="1484402"/>
            <a:ext cx="3566160" cy="58293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Основы воспитания войск (Суворов А.В</a:t>
            </a:r>
            <a:r>
              <a:rPr lang="ru-RU" sz="2000" dirty="0"/>
              <a:t>.,</a:t>
            </a:r>
            <a:r>
              <a:rPr lang="ru-RU" dirty="0"/>
              <a:t>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8495" y="2303952"/>
            <a:ext cx="3844630" cy="3431830"/>
          </a:xfrm>
        </p:spPr>
        <p:txBody>
          <a:bodyPr>
            <a:noAutofit/>
          </a:bodyPr>
          <a:lstStyle/>
          <a:p>
            <a:r>
              <a:rPr lang="ru-RU" sz="2200" dirty="0"/>
              <a:t> </a:t>
            </a:r>
            <a:r>
              <a:rPr lang="ru-RU" sz="2200" dirty="0"/>
              <a:t>Следует всячески «облегчать солдатство», оберегать и не изнурять войска бесплодными действиями, «блюсти солдатское здоровье» (оскорбительно, бесчестно, недостойно, когда командиры допускают гибель людей из-за праздности, нерадения, «несоблюдения» здоровья солдат).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727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Сравнительная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7875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08F1F1C-AE04-5634-C6DC-682FF587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99" y="1140418"/>
            <a:ext cx="3566160" cy="582930"/>
          </a:xfrm>
        </p:spPr>
        <p:txBody>
          <a:bodyPr/>
          <a:lstStyle/>
          <a:p>
            <a:pPr algn="ctr"/>
            <a:r>
              <a:rPr lang="ru-RU" sz="2000" dirty="0"/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BE79A3-5793-9091-C0AF-4FEA6CD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27" y="2403015"/>
            <a:ext cx="3344632" cy="200560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Обеспечивает уважение личности обучающегося, развитие ответственности, сотрудничества и уважения к другим и самому себе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95C799-46B7-27B6-8E78-EF47F7EF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0570" y="994685"/>
            <a:ext cx="3844630" cy="874395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Основы воспитания войск (Суворов А.В., Драгомиров М.И.)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E880DC-57F2-90C0-BAEC-AEBD9747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25459" y="2137085"/>
            <a:ext cx="4744468" cy="253746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  Солдат и офицер принадлежат к единому воинскому братству, которое основывается: на «товариществе серьезном, достойном людей, себя уважающих», не исключающем, но предполагающем служебную требовательность; на «законе выручки»; на «духовном союзе между командирами и подчиненными»; на уважении к закону и на законных отношениях; на взаимном доверии офицера и солдата, начальника и подчиненного.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1FD8DFE-B415-ED8C-AA11-FE26C4A404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Сравнительная характеристика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8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12863</TotalTime>
  <Words>1135</Words>
  <Application>Microsoft Office PowerPoint</Application>
  <PresentationFormat>Экран (4:3)</PresentationFormat>
  <Paragraphs>94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Tahoma</vt:lpstr>
      <vt:lpstr>Times New Roman</vt:lpstr>
      <vt:lpstr>Тема Office</vt:lpstr>
      <vt:lpstr>ОСНОВЫ ВОСПИТАНИЯ ВОЙСК ПО ВЗГЛЯДАМ А.В. СУВОРОВА И  М.И. ДРАГОМИРОВА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Сравнительная характеристика</vt:lpstr>
      <vt:lpstr>Сравнительная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ВОСПИТАНИЯ ВОЙСК ПО ВЗГЛЯДАМ А.В. СУВОРОВА И  М.И. ДРАГОМИРОВА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воспитания войск по взглядам А.В. Суворова и  М.И. Драгомирова</dc:title>
  <dc:creator>Любовь</dc:creator>
  <cp:lastModifiedBy>Анна</cp:lastModifiedBy>
  <cp:revision>13</cp:revision>
  <dcterms:created xsi:type="dcterms:W3CDTF">2022-09-12T15:36:11Z</dcterms:created>
  <dcterms:modified xsi:type="dcterms:W3CDTF">2022-10-12T09:12:58Z</dcterms:modified>
</cp:coreProperties>
</file>